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1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10" r:id="rId4"/>
    <p:sldId id="324" r:id="rId5"/>
    <p:sldId id="311" r:id="rId6"/>
    <p:sldId id="258" r:id="rId7"/>
    <p:sldId id="260" r:id="rId8"/>
    <p:sldId id="265" r:id="rId9"/>
    <p:sldId id="266" r:id="rId10"/>
    <p:sldId id="264" r:id="rId11"/>
    <p:sldId id="261" r:id="rId12"/>
    <p:sldId id="262" r:id="rId13"/>
    <p:sldId id="267" r:id="rId14"/>
    <p:sldId id="263" r:id="rId15"/>
    <p:sldId id="268" r:id="rId16"/>
    <p:sldId id="273" r:id="rId17"/>
    <p:sldId id="274" r:id="rId18"/>
    <p:sldId id="272" r:id="rId19"/>
    <p:sldId id="276" r:id="rId20"/>
    <p:sldId id="275" r:id="rId21"/>
    <p:sldId id="277" r:id="rId22"/>
    <p:sldId id="269" r:id="rId23"/>
    <p:sldId id="278" r:id="rId24"/>
    <p:sldId id="279" r:id="rId25"/>
    <p:sldId id="271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12" r:id="rId37"/>
    <p:sldId id="313" r:id="rId38"/>
    <p:sldId id="319" r:id="rId39"/>
    <p:sldId id="314" r:id="rId40"/>
    <p:sldId id="315" r:id="rId41"/>
    <p:sldId id="316" r:id="rId42"/>
    <p:sldId id="317" r:id="rId43"/>
    <p:sldId id="318" r:id="rId44"/>
    <p:sldId id="322" r:id="rId45"/>
    <p:sldId id="320" r:id="rId46"/>
    <p:sldId id="321" r:id="rId47"/>
    <p:sldId id="323" r:id="rId4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2B1AC"/>
    <a:srgbClr val="72BFC5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5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31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32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01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0.0.2.2:8888/notebooks/Simple%20diagnostics.ipynb#weak_field_V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w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6.png"/><Relationship Id="rId5" Type="http://schemas.openxmlformats.org/officeDocument/2006/relationships/tags" Target="../tags/tag29.xml"/><Relationship Id="rId10" Type="http://schemas.openxmlformats.org/officeDocument/2006/relationships/image" Target="../media/image35.png"/><Relationship Id="rId4" Type="http://schemas.openxmlformats.org/officeDocument/2006/relationships/tags" Target="../tags/tag28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2.xml"/><Relationship Id="rId7" Type="http://schemas.openxmlformats.org/officeDocument/2006/relationships/image" Target="../media/image3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tags" Target="../tags/tag35.xml"/><Relationship Id="rId21" Type="http://schemas.openxmlformats.org/officeDocument/2006/relationships/image" Target="../media/image45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tags" Target="../tags/tag34.xml"/><Relationship Id="rId16" Type="http://schemas.openxmlformats.org/officeDocument/2006/relationships/image" Target="../media/image26.png"/><Relationship Id="rId20" Type="http://schemas.openxmlformats.org/officeDocument/2006/relationships/image" Target="../media/image4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48.png"/><Relationship Id="rId5" Type="http://schemas.openxmlformats.org/officeDocument/2006/relationships/tags" Target="../tags/tag37.xml"/><Relationship Id="rId15" Type="http://schemas.openxmlformats.org/officeDocument/2006/relationships/notesSlide" Target="../notesSlides/notesSlide16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tags" Target="../tags/tag42.xml"/><Relationship Id="rId19" Type="http://schemas.openxmlformats.org/officeDocument/2006/relationships/image" Target="../media/image43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48.xml"/><Relationship Id="rId7" Type="http://schemas.openxmlformats.org/officeDocument/2006/relationships/image" Target="../media/image5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30.jpeg"/><Relationship Id="rId4" Type="http://schemas.openxmlformats.org/officeDocument/2006/relationships/slideLayout" Target="../slideLayouts/slideLayout12.xml"/><Relationship Id="rId9" Type="http://schemas.openxmlformats.org/officeDocument/2006/relationships/hyperlink" Target="http://10.0.2.2:8888/notebooks/Simple%20diagnostics.ipynb#strong_field_V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50.xml"/><Relationship Id="rId16" Type="http://schemas.openxmlformats.org/officeDocument/2006/relationships/image" Target="../media/image6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5.png"/><Relationship Id="rId5" Type="http://schemas.openxmlformats.org/officeDocument/2006/relationships/tags" Target="../tags/tag53.xml"/><Relationship Id="rId15" Type="http://schemas.openxmlformats.org/officeDocument/2006/relationships/image" Target="../media/image59.png"/><Relationship Id="rId10" Type="http://schemas.openxmlformats.org/officeDocument/2006/relationships/notesSlide" Target="../notesSlides/notesSlide18.xml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ongMagnetograp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tags" Target="../tags/tag59.xml"/><Relationship Id="rId21" Type="http://schemas.openxmlformats.org/officeDocument/2006/relationships/image" Target="../media/image68.png"/><Relationship Id="rId7" Type="http://schemas.openxmlformats.org/officeDocument/2006/relationships/tags" Target="../tags/tag63.xml"/><Relationship Id="rId12" Type="http://schemas.openxmlformats.org/officeDocument/2006/relationships/notesSlide" Target="../notesSlides/notesSlide20.xml"/><Relationship Id="rId17" Type="http://schemas.openxmlformats.org/officeDocument/2006/relationships/image" Target="../media/image32.png"/><Relationship Id="rId2" Type="http://schemas.openxmlformats.org/officeDocument/2006/relationships/tags" Target="../tags/tag58.xml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61.xml"/><Relationship Id="rId15" Type="http://schemas.openxmlformats.org/officeDocument/2006/relationships/image" Target="../media/image65.png"/><Relationship Id="rId10" Type="http://schemas.openxmlformats.org/officeDocument/2006/relationships/tags" Target="../tags/tag66.xml"/><Relationship Id="rId19" Type="http://schemas.openxmlformats.org/officeDocument/2006/relationships/image" Target="../media/image60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4.png"/><Relationship Id="rId2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ongMagnetograph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69.xml"/><Relationship Id="rId7" Type="http://schemas.openxmlformats.org/officeDocument/2006/relationships/image" Target="../media/image7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74.png"/><Relationship Id="rId4" Type="http://schemas.openxmlformats.org/officeDocument/2006/relationships/tags" Target="../tags/tag70.xml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co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85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4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83.png"/><Relationship Id="rId5" Type="http://schemas.openxmlformats.org/officeDocument/2006/relationships/tags" Target="../tags/tag79.xml"/><Relationship Id="rId10" Type="http://schemas.openxmlformats.org/officeDocument/2006/relationships/image" Target="../media/image80.png"/><Relationship Id="rId4" Type="http://schemas.openxmlformats.org/officeDocument/2006/relationships/tags" Target="../tags/tag78.xml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13" Type="http://schemas.openxmlformats.org/officeDocument/2006/relationships/image" Target="../media/image91.pn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89.png"/><Relationship Id="rId5" Type="http://schemas.openxmlformats.org/officeDocument/2006/relationships/tags" Target="../tags/tag85.xml"/><Relationship Id="rId10" Type="http://schemas.openxmlformats.org/officeDocument/2006/relationships/image" Target="../media/image88.png"/><Relationship Id="rId4" Type="http://schemas.openxmlformats.org/officeDocument/2006/relationships/tags" Target="../tags/tag84.xml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13" Type="http://schemas.openxmlformats.org/officeDocument/2006/relationships/image" Target="../media/image91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4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89.png"/><Relationship Id="rId5" Type="http://schemas.openxmlformats.org/officeDocument/2006/relationships/tags" Target="../tags/tag91.xml"/><Relationship Id="rId10" Type="http://schemas.openxmlformats.org/officeDocument/2006/relationships/image" Target="../media/image88.png"/><Relationship Id="rId4" Type="http://schemas.openxmlformats.org/officeDocument/2006/relationships/tags" Target="../tags/tag90.xml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10.0.2.2:8888/notebooks/Simple%20diagnostics.ipynb#inclinationFilling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97.xml"/><Relationship Id="rId7" Type="http://schemas.openxmlformats.org/officeDocument/2006/relationships/image" Target="../media/image9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9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Simple%20diagnostics.ipynb#lineRati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02.xml"/><Relationship Id="rId7" Type="http://schemas.openxmlformats.org/officeDocument/2006/relationships/image" Target="../media/image10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5" Type="http://schemas.openxmlformats.org/officeDocument/2006/relationships/image" Target="../media/image30.jpeg"/><Relationship Id="rId4" Type="http://schemas.openxmlformats.org/officeDocument/2006/relationships/hyperlink" Target="http://10.0.2.2:8888/notebooks/Asymmetries.ipynb#Mechanism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Asymmetries.ipynb#Noise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07.xml"/><Relationship Id="rId7" Type="http://schemas.openxmlformats.org/officeDocument/2006/relationships/image" Target="../media/image114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13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2.mpv"/><Relationship Id="rId7" Type="http://schemas.openxmlformats.org/officeDocument/2006/relationships/image" Target="../media/image119.png"/><Relationship Id="rId2" Type="http://schemas.openxmlformats.org/officeDocument/2006/relationships/video" Target="../media/media1.mpv"/><Relationship Id="rId1" Type="http://schemas.microsoft.com/office/2007/relationships/media" Target="../media/media1.mpv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v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7.xml"/><Relationship Id="rId16" Type="http://schemas.openxmlformats.org/officeDocument/2006/relationships/image" Target="../media/image17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2.png"/><Relationship Id="rId5" Type="http://schemas.openxmlformats.org/officeDocument/2006/relationships/tags" Target="../tags/tag10.xml"/><Relationship Id="rId15" Type="http://schemas.openxmlformats.org/officeDocument/2006/relationships/image" Target="../media/image16.png"/><Relationship Id="rId10" Type="http://schemas.openxmlformats.org/officeDocument/2006/relationships/notesSlide" Target="../notesSlides/notesSlide7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317" y="0"/>
            <a:ext cx="845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Circular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proportional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flux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density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45" y="1066800"/>
            <a:ext cx="4522455" cy="760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72" y="2286000"/>
            <a:ext cx="3657600" cy="3518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96772" y="2826603"/>
            <a:ext cx="1277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Line </a:t>
            </a: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(Å)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0499" y="2819400"/>
            <a:ext cx="944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Field</a:t>
            </a: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sz="16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(G)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 bwMode="auto">
          <a:xfrm flipH="1" flipV="1">
            <a:off x="6196972" y="2590800"/>
            <a:ext cx="755772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5235729" y="2590800"/>
            <a:ext cx="504043" cy="235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643291" y="2819400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Zeeman</a:t>
            </a:r>
            <a:endParaRPr lang="es-ES" sz="16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shift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mÅ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 bwMode="auto">
          <a:xfrm flipV="1">
            <a:off x="2111529" y="2590800"/>
            <a:ext cx="427843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1117368" y="4503003"/>
            <a:ext cx="690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expression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flux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B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Symbol" pitchFamily="18" charset="2"/>
                <a:ea typeface="Roboto Light" pitchFamily="2" charset="0"/>
              </a:rPr>
              <a:t>q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measuring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Stokes V and I</a:t>
            </a:r>
            <a:endParaRPr lang="en-US" sz="24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59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5532" y="0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infer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, use a linear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1066800"/>
            <a:ext cx="7163753" cy="808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6" y="2010727"/>
            <a:ext cx="2597468" cy="808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7853" y="1585425"/>
            <a:ext cx="3628122" cy="6459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9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6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4838" y="0"/>
            <a:ext cx="619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appears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second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53" y="137160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11" y="1826792"/>
            <a:ext cx="2039779" cy="764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81" y="3950494"/>
            <a:ext cx="3424238" cy="6977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181290"/>
            <a:ext cx="630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495" y="5257800"/>
            <a:ext cx="720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estimate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45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5061" y="0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Landé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factors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6680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Stokes V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1986309"/>
            <a:ext cx="6002655" cy="512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966691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Stokes Q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3886200"/>
            <a:ext cx="1306830" cy="2838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4" y="4419601"/>
            <a:ext cx="3495675" cy="516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73" y="5257800"/>
            <a:ext cx="2975610" cy="25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09" y="5840730"/>
            <a:ext cx="299085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6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3443" y="0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Conditions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weak-field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4" y="1863116"/>
            <a:ext cx="8710613" cy="34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35104" y="5410200"/>
            <a:ext cx="2656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311774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3809" y="0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90600"/>
            <a:ext cx="3657600" cy="351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676400"/>
            <a:ext cx="6465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splitting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Fe I line at 12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um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300 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52801"/>
            <a:ext cx="2800350" cy="325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38600"/>
            <a:ext cx="2814638" cy="3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6313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90600"/>
            <a:ext cx="3657600" cy="35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2895850"/>
            <a:ext cx="1983660" cy="236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12" y="2895600"/>
            <a:ext cx="2022488" cy="23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95850"/>
            <a:ext cx="2011579" cy="234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54668"/>
            <a:ext cx="2751027" cy="541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4040468"/>
            <a:ext cx="2717734" cy="541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4781512"/>
            <a:ext cx="2644140" cy="501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3395526"/>
            <a:ext cx="2314842" cy="2368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3896112"/>
            <a:ext cx="2285671" cy="2368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4420925"/>
            <a:ext cx="890588" cy="2299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77" y="3354092"/>
            <a:ext cx="2762723" cy="542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51" y="4040468"/>
            <a:ext cx="2731149" cy="5420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4" y="4780980"/>
            <a:ext cx="2657476" cy="501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9775" y="1981198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s</a:t>
            </a:r>
            <a:r>
              <a:rPr lang="es-ES" sz="2400" baseline="-25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57130" y="198119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s</a:t>
            </a:r>
            <a:r>
              <a:rPr lang="es-ES" sz="2400" baseline="-25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51427" y="198409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</a:rPr>
              <a:t>p</a:t>
            </a:r>
            <a:endParaRPr lang="en-US" sz="2400" baseline="-25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1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1869" y="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: simple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inference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28800"/>
            <a:ext cx="3657600" cy="3518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12" y="3352800"/>
            <a:ext cx="1602105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5181600"/>
            <a:ext cx="2834640" cy="64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399" y="1166514"/>
            <a:ext cx="676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measure component separation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2714565"/>
            <a:ext cx="837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measure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ratio of U and Q in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p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components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4267140"/>
            <a:ext cx="7494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use V, Q and U in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any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smtClean="0">
                <a:solidFill>
                  <a:srgbClr val="99FF99"/>
                </a:solidFill>
                <a:latin typeface="Symbol" pitchFamily="18" charset="2"/>
                <a:ea typeface="Roboto Light" pitchFamily="2" charset="0"/>
                <a:sym typeface="Wingdings" pitchFamily="2" charset="2"/>
              </a:rPr>
              <a:t>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component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589" y="6153090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a 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fitting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4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2897" y="0"/>
            <a:ext cx="655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Babcock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(1953)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4388" y="914400"/>
            <a:ext cx="667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fundamentally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8" y="1752600"/>
            <a:ext cx="3308985" cy="951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4593"/>
            <a:ext cx="2819400" cy="525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00" y="3443690"/>
            <a:ext cx="1221105" cy="268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>
            <a:off x="3733800" y="3577993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39939" y="2590800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54193"/>
            <a:ext cx="1335405" cy="25527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9938" y="5479092"/>
            <a:ext cx="3293861" cy="1302708"/>
            <a:chOff x="439939" y="4725351"/>
            <a:chExt cx="4229100" cy="1672591"/>
          </a:xfrm>
        </p:grpSpPr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4725351"/>
              <a:ext cx="3211830" cy="7600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5637847"/>
              <a:ext cx="4229100" cy="760095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9" y="6208156"/>
            <a:ext cx="3225165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53" y="5659841"/>
            <a:ext cx="2506980" cy="23050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3810000" y="6071097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39938" y="4114800"/>
            <a:ext cx="6200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expected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Stokes I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7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2897" y="0"/>
            <a:ext cx="655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Babcock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(1953)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00" y="990600"/>
            <a:ext cx="6134600" cy="424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91200"/>
            <a:ext cx="5623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issues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single Stokes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7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3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62150" y="3581400"/>
            <a:ext cx="5219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Simplified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diagnostics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approximation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Strong-field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approximation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Longitudinal and vector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magnetographs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Bisector and center-of-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gravity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fields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Asymmetries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242" y="0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01053"/>
            <a:ext cx="2757488" cy="7929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66" y="801052"/>
            <a:ext cx="2836069" cy="792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2" y="801053"/>
            <a:ext cx="2833688" cy="7929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5" y="3276600"/>
            <a:ext cx="2223135" cy="29337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733800" y="3577993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39939" y="2590800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3225233"/>
            <a:ext cx="2739390" cy="558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9938" y="4114800"/>
            <a:ext cx="6200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expected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Stokes I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39938" y="5479092"/>
            <a:ext cx="3293861" cy="1302708"/>
            <a:chOff x="439939" y="4725351"/>
            <a:chExt cx="4229100" cy="1672591"/>
          </a:xfrm>
        </p:grpSpPr>
        <p:pic>
          <p:nvPicPr>
            <p:cNvPr id="21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4725351"/>
              <a:ext cx="3211830" cy="7600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39" y="5637847"/>
              <a:ext cx="4229100" cy="760095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9" y="6208156"/>
            <a:ext cx="3169920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53" y="5659841"/>
            <a:ext cx="1962150" cy="51244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3810000" y="6071097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5" y="3578140"/>
            <a:ext cx="2192655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242" y="0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2" y="1066800"/>
            <a:ext cx="6275836" cy="43436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200" y="5791200"/>
            <a:ext cx="5623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Calibration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issues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single Stokes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82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2632710" cy="512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19916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03832"/>
            <a:ext cx="3006090" cy="350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505200"/>
            <a:ext cx="3036570" cy="35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877" y="2779037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bisectors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I</a:t>
            </a:r>
            <a:r>
              <a:rPr lang="es-ES" baseline="-250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±</a:t>
            </a:r>
            <a:endParaRPr lang="en-US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999" y="3480405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center-of-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gravity</a:t>
            </a:r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I</a:t>
            </a:r>
            <a:r>
              <a:rPr lang="es-ES" baseline="-250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±</a:t>
            </a:r>
            <a:endParaRPr lang="en-US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19" y="5105400"/>
            <a:ext cx="3738563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1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2632710" cy="512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19916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20980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independent</a:t>
            </a:r>
            <a:endParaRPr lang="es-ES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of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i="1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bisector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correct</a:t>
            </a:r>
            <a:endParaRPr lang="en-US" i="1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505200"/>
            <a:ext cx="3956685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1349" y="5029200"/>
            <a:ext cx="4719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systematic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errors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Provide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affected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97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895" y="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Bisector &amp; center-of-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Rayrole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1967;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Semel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1967)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4" y="859531"/>
            <a:ext cx="7141472" cy="4942744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81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3025" y="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37338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73380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6686" y="5791200"/>
            <a:ext cx="721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scale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28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3025" y="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30" y="762000"/>
            <a:ext cx="6551140" cy="5020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6012" y="499646"/>
            <a:ext cx="259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Martínez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Pillet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(2010)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686" y="5791200"/>
            <a:ext cx="6425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unresolved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current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capabilities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15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893" y="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1" y="801053"/>
            <a:ext cx="3638550" cy="792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997476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magnetograph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209800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Actual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42" y="2013378"/>
            <a:ext cx="4181475" cy="82629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39624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78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3893" y="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Longitudinal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72094"/>
            <a:ext cx="4262438" cy="8262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1" y="788763"/>
            <a:ext cx="3638550" cy="792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05" y="1598388"/>
            <a:ext cx="3414713" cy="7048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69" y="2971800"/>
            <a:ext cx="4691063" cy="828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4191000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independent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P and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91" y="4290060"/>
            <a:ext cx="160401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3" y="5105400"/>
            <a:ext cx="3495675" cy="7215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94074" y="5943600"/>
            <a:ext cx="6155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Longitudinal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magnetograph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«Flux of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across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»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9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209" y="0"/>
            <a:ext cx="793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Long.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Filling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factor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52800" y="7620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43600" y="77674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filled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(1-f):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-free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81" y="3875678"/>
            <a:ext cx="5634038" cy="8048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31" y="776748"/>
            <a:ext cx="295275" cy="3071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9609"/>
            <a:ext cx="395288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 bwMode="auto">
          <a:xfrm>
            <a:off x="3124200" y="1012722"/>
            <a:ext cx="470546" cy="4817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1"/>
          </p:cNvCxnSpPr>
          <p:nvPr/>
        </p:nvCxnSpPr>
        <p:spPr bwMode="auto">
          <a:xfrm flipH="1" flipV="1">
            <a:off x="5277034" y="2590800"/>
            <a:ext cx="818966" cy="1321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26" y="5352858"/>
            <a:ext cx="3921919" cy="719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96886"/>
            <a:ext cx="1373981" cy="311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" y="5895975"/>
            <a:ext cx="1981200" cy="35242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 bwMode="auto">
          <a:xfrm>
            <a:off x="2590800" y="5712427"/>
            <a:ext cx="9210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19024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25" y="2209800"/>
            <a:ext cx="88777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Classical</a:t>
            </a:r>
            <a:endParaRPr lang="es-ES" sz="80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8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pre 80’s)</a:t>
            </a:r>
            <a:endParaRPr lang="en-US" sz="8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4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7006" y="0"/>
            <a:ext cx="814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Vector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magnetograph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Filling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factor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52800" y="762000"/>
            <a:ext cx="2438400" cy="2286000"/>
            <a:chOff x="2971800" y="3962400"/>
            <a:chExt cx="2438400" cy="22860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71800" y="3962400"/>
              <a:ext cx="2438400" cy="228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475002" y="4390103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464116" y="4650658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13746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000" y="54864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782963" y="4213122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43634" y="563880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43600" y="77674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filled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(1-f):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-free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fraction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2" y="3875677"/>
            <a:ext cx="6241256" cy="952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31" y="776748"/>
            <a:ext cx="295275" cy="3071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9609"/>
            <a:ext cx="395288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 bwMode="auto">
          <a:xfrm>
            <a:off x="3124200" y="1012722"/>
            <a:ext cx="470546" cy="4817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1"/>
          </p:cNvCxnSpPr>
          <p:nvPr/>
        </p:nvCxnSpPr>
        <p:spPr bwMode="auto">
          <a:xfrm flipH="1" flipV="1">
            <a:off x="5277034" y="2590800"/>
            <a:ext cx="818966" cy="1321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44" y="5219700"/>
            <a:ext cx="4374356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96886"/>
            <a:ext cx="1373981" cy="311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" y="5895975"/>
            <a:ext cx="1981200" cy="35242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 bwMode="auto">
          <a:xfrm>
            <a:off x="2590800" y="5712427"/>
            <a:ext cx="92107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17041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3335" y="0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Inclination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angle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72" y="838200"/>
            <a:ext cx="4107656" cy="783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21631"/>
            <a:ext cx="2188369" cy="719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57" y="2514600"/>
            <a:ext cx="5405685" cy="3741373"/>
          </a:xfrm>
          <a:prstGeom prst="rect">
            <a:avLst/>
          </a:prstGeom>
        </p:spPr>
      </p:pic>
      <p:pic>
        <p:nvPicPr>
          <p:cNvPr id="9" name="Picture 8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5739" y="0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Center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gravity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838200"/>
            <a:ext cx="5886450" cy="85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6" y="4724400"/>
            <a:ext cx="3826669" cy="826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66" y="2819400"/>
            <a:ext cx="4969669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2209800"/>
            <a:ext cx="589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definition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integrated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depression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856149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apparent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turns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0312" y="6019800"/>
            <a:ext cx="7183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renaming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of variables,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everything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turns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out</a:t>
            </a:r>
            <a:endParaRPr lang="es-E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be similar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longitudinal </a:t>
            </a:r>
            <a:r>
              <a:rPr lang="es-E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magnetograph</a:t>
            </a:r>
            <a:endParaRPr lang="en-US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00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5640" y="0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 ratio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42" y="838200"/>
            <a:ext cx="789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occurs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527" y="1828800"/>
            <a:ext cx="8234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tool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pairs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behavior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Landé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6" y="3810000"/>
            <a:ext cx="2826544" cy="750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6" y="4744449"/>
            <a:ext cx="2826544" cy="7500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9200" y="3962400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regime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4857690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saturation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occurs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6909" y="6327577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Stenflo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(1973)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89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5640" y="0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Unresolved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 ratio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4" y="1371600"/>
            <a:ext cx="6150872" cy="4257131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62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154" y="76200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04800" y="1371600"/>
            <a:ext cx="41814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5344" y="609600"/>
            <a:ext cx="437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asymmetric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874" y="609600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Borrero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13" y="1358245"/>
            <a:ext cx="3819318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7400" y="6096000"/>
            <a:ext cx="2985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Martínez González et al.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90600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942945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9296" y="76200"/>
            <a:ext cx="570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Characterizing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Stokes 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524000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asymmetry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4642247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Amplitude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asymmetry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5" y="2286000"/>
            <a:ext cx="2459831" cy="792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5" y="5550694"/>
            <a:ext cx="1754981" cy="62150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38481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4" y="3346847"/>
            <a:ext cx="1964531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76200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553" y="1143000"/>
            <a:ext cx="842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Milne-Eddington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symmetric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553" y="1932057"/>
            <a:ext cx="7746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 and v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López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2002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details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8" y="3059906"/>
            <a:ext cx="1990725" cy="6738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1066800" y="5181600"/>
            <a:ext cx="1905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12954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9050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1600200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2098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28194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2514600" y="54864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447800" y="3657600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5400" y="5667345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6243" y="4295745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7300" y="63246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629400" y="5181600"/>
            <a:ext cx="1905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68580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74676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7162800" y="55626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77555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83651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8060368" y="4114800"/>
            <a:ext cx="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2B1A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991118" y="6334027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01697" y="4343400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B=0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58843" y="5743545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5518" y="36576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v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76200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4930914"/>
            <a:ext cx="8220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Area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sight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Amplitude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asymmetries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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generated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mechanisms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8" y="914400"/>
            <a:ext cx="1990725" cy="673894"/>
          </a:xfrm>
          <a:prstGeom prst="rect">
            <a:avLst/>
          </a:prstGeom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005" y="76200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Measured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depend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instrument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890588"/>
            <a:ext cx="58674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7800" y="601980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Solanki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Stenflo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(1986)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816" name="Picture 40" descr="zee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206375"/>
            <a:ext cx="4564062" cy="64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1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860" y="76200"/>
            <a:ext cx="8092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careful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measuring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asymmetries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noisy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233" y="1066800"/>
            <a:ext cx="555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affects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asymmetries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6" y="2039116"/>
            <a:ext cx="7351768" cy="3675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183" y="60198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??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332" y="76200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Explanation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85" y="914400"/>
            <a:ext cx="2459831" cy="792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185" y="1981200"/>
            <a:ext cx="689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integrand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denominator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8" y="3276600"/>
            <a:ext cx="4877425" cy="3251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9" y="2842017"/>
            <a:ext cx="662940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20" y="2540000"/>
            <a:ext cx="794385" cy="5429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1757139" y="3505200"/>
            <a:ext cx="1824261" cy="13972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2BFC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1" idx="2"/>
          </p:cNvCxnSpPr>
          <p:nvPr/>
        </p:nvCxnSpPr>
        <p:spPr bwMode="auto">
          <a:xfrm flipH="1">
            <a:off x="5943600" y="3082925"/>
            <a:ext cx="1067113" cy="14128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773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214" y="1981200"/>
            <a:ext cx="7287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Computing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amplitude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/min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result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final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points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10" y="914400"/>
            <a:ext cx="1754981" cy="6215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83604" y="76200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Explanation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for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amplitude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56" y="3048000"/>
            <a:ext cx="4052888" cy="38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87" y="3683573"/>
            <a:ext cx="4496425" cy="29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143000"/>
            <a:ext cx="82525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occurs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limb-side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umbra’s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lobe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Stokes V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disk center-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shows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magnitude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sunspots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disk center shows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limb-side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penumbra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114800"/>
            <a:ext cx="824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several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successful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embedded</a:t>
            </a:r>
            <a:r>
              <a:rPr lang="es-ES" i="1" dirty="0" smtClean="0">
                <a:latin typeface="Roboto Light" pitchFamily="2" charset="0"/>
                <a:ea typeface="Roboto Light" pitchFamily="2" charset="0"/>
              </a:rPr>
              <a:t> flux-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tube</a:t>
            </a:r>
            <a:r>
              <a:rPr lang="es-ES" i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i="1" dirty="0" err="1" smtClean="0">
                <a:latin typeface="Roboto Light" pitchFamily="2" charset="0"/>
                <a:ea typeface="Roboto Light" pitchFamily="2" charset="0"/>
              </a:rPr>
              <a:t>model</a:t>
            </a:r>
            <a:endParaRPr lang="en-US" i="1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seq1.mp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9600" y="1542253"/>
            <a:ext cx="3657600" cy="2743200"/>
          </a:xfrm>
          <a:prstGeom prst="rect">
            <a:avLst/>
          </a:prstGeom>
        </p:spPr>
      </p:pic>
      <p:pic>
        <p:nvPicPr>
          <p:cNvPr id="8" name="full.mp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" y="1542253"/>
            <a:ext cx="3048000" cy="2868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640080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Schlichenmaier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et al. (1998)</a:t>
            </a:r>
          </a:p>
        </p:txBody>
      </p:sp>
    </p:spTree>
    <p:extLst>
      <p:ext uri="{BB962C8B-B14F-4D97-AF65-F5344CB8AC3E}">
        <p14:creationId xmlns:p14="http://schemas.microsoft.com/office/powerpoint/2010/main" val="12642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61988"/>
            <a:ext cx="84105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41169" y="6248400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Müller et al. (2002)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99157" y="76200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Area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asymmetry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sunspots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4474" y="644324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smtClean="0">
                <a:latin typeface="Roboto Light" pitchFamily="2" charset="0"/>
                <a:ea typeface="Roboto Light" pitchFamily="2" charset="0"/>
              </a:rPr>
              <a:t>Borrero 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1139" r="1694"/>
          <a:stretch/>
        </p:blipFill>
        <p:spPr bwMode="auto">
          <a:xfrm>
            <a:off x="942680" y="697584"/>
            <a:ext cx="7202080" cy="577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71378" y="76200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Final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message</a:t>
            </a:r>
            <a:endParaRPr lang="es-ES" sz="2400" dirty="0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178784"/>
            <a:ext cx="65582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Simplified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diagnostics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decades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ago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biases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whole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3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6" y="2516797"/>
            <a:ext cx="8617174" cy="1598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8475" y="0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transfer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82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364" y="76200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Weak-field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n-US" sz="2400" dirty="0" err="1" smtClean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70" y="2362200"/>
            <a:ext cx="1957388" cy="754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226403"/>
            <a:ext cx="796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induces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splitting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smaller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95700"/>
            <a:ext cx="2474595" cy="34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3429000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Fe line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4549557" y="3657600"/>
            <a:ext cx="632043" cy="342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2118360" cy="7294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475" y="4876800"/>
            <a:ext cx="801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 series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expansion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levels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approximation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40" y="5791200"/>
            <a:ext cx="1417320" cy="2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Zero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1"/>
            <a:ext cx="4111203" cy="705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72818"/>
            <a:ext cx="2725647" cy="7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551818"/>
            <a:ext cx="2658642" cy="705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1"/>
            <a:ext cx="2596424" cy="7059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9" y="3360534"/>
            <a:ext cx="2609814" cy="4464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8" y="4216638"/>
            <a:ext cx="1684642" cy="430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36" y="5001171"/>
            <a:ext cx="1650121" cy="430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78" y="5830377"/>
            <a:ext cx="1620202" cy="4303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3600" y="2667000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Boundary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conditions</a:t>
            </a:r>
            <a:endParaRPr lang="en-US" sz="24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1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Zero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8853" y="1371600"/>
            <a:ext cx="6835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I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unpolarized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Q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=0, U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=0, V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819400"/>
            <a:ext cx="587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useless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79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2224" y="0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RTE at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first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order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9600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order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471830"/>
            <a:ext cx="929640" cy="293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2133600"/>
            <a:ext cx="1048486" cy="314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2895600"/>
            <a:ext cx="1003589" cy="2931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3532019"/>
            <a:ext cx="7774112" cy="8161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0419" y="4800600"/>
            <a:ext cx="472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RTE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V</a:t>
            </a:r>
            <a:r>
              <a:rPr lang="es-ES" sz="2400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endParaRPr lang="en-US" sz="2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95" y="4668300"/>
            <a:ext cx="2660334" cy="7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0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}{ds} \left[ &#10;\begin{array}{c}&#10;I \\&#10;Q \\&#10;U \\&#10;V &#10;\end{array}&#10;\right] = \left[&#10;\begin{array}{c}&#10;\epsilon_I \\&#10;\epsilon_Q \\&#10;\epsilon_U \\&#10;\epsilon_V &#10;\end{array}&#10;\right]&#10;-&#10;\left[&#10;\begin{array}{cccc}&#10;\eta_I &amp; \eta_Q &amp; \eta_U &amp; \eta_V \\&#10;\eta_Q &amp; \eta_I &amp; -\rho_V &amp; -\rho_U \\&#10;\eta_U &amp; -\rho_V &amp; \eta_I &amp; \rho_Q \\&#10;\eta_V &amp; \rho_U &amp; -\rho_Q &amp; \eta_I  &#10;\end{array}&#10;\right]&#10;\left[ &#10;\begin{array}{c}&#10;I \\&#10;Q \\&#10;U \\&#10;V &#10;\end{array}&#10;\right]&#10;\]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I_0 = B(T(\tau_c)) \]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s \frac{\int V(\lambda) d\lambda}{\int |V(\lambda)| d\lambda} \]&#10;&#10;&#10;\end{document}"/>
  <p:tag name="IGUANATEXSIZE" val="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\propto \frac{d|B_\tau|}{d\tau} &#10; \frac{dv}{d\tau} \]&#10;&#10;&#10;\end{document}"/>
  <p:tag name="IGUANATEXSIZE" val="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\propto \frac{d|B_\tau|}{d\tau} &#10; \frac{dv}{d\tau} \]&#10;&#10;&#10;\end{document}"/>
  <p:tag name="IGUANATEXSIZ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s \frac{\int V(\lambda) d\lambda}{\int |V(\lambda)| d\lambda} \]&#10;&#10;&#10;\end{document}"/>
  <p:tag name="IGUANATEXSIZE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um_i N_i\]&#10;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um_i |N_i|\]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a = \frac{a_b-a_r}{a_b+a_r} \]&#10;&#10;&#10;\end{document}"/>
  <p:tag name="IGUANATEXSIZE" val="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mathrm{max}(x)) = n \left[P(x) \right]^{n-1}&#10;p(x)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Q_0 = 0 \]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U_0 = 0 \]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im_{\tau_c \to \infty} V_0 = 0 \]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1=0\]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_1=0 \]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_1=0 \]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V_1}{d\tau_c} = (1+\kappa_L \eta) V_1&#10;- \Delta \lambda_B g_\mathrm{eff} \cos \theta \kappa_L \eta'(I_0-S_L) \]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- \Delta \lambda_B g_\mathrm{eff} \cos \theta \frac{dI}{d\lambda}&#10; \]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-\Delta \lambda_B &#10;g_\mathrm{eff} \cos \theta \frac{dI(\lambda)}{d\lambda}&#10;\]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 &#10;\frac{\Delta \lambda_B}{\Delta \lambda_D} \ll 1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-4.6686 \times 10^{-10} \lambda_0^2 B &#10;g_\mathrm{eff} \cos \theta \frac{dI(\lambda)}{d\lambda}&#10;\]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1(\lambda) = \alpha \frac{dI(\lambda)}{d\lambda}&#10;\]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2 \chi = \frac{U(\lambda)}{Q(\lambda)}&#10;\]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 Q(\lambda) \approx -\frac{1}{4}&#10;\Delta \lambda_B^2 \bar{G} \frac{d^2 I(\lambda)}{d\lambda^2}&#10;\]&#10;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= \frac{1}{2} (g_u+g_l) + &#10;\frac{1}{4} (g_u-g_l) \left[ J_u(J_u+1) - J_l(J_l+1) \right] &#10; \]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{G} = g_\mathrm{eff}^2 - \delta &#10; \]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= \frac{1}{80}(g_u-g_l)^2(16s-7d^2-4)&#10; \]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=J_u(J_u+1)+J_l(J_l+1)&#10; \]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d=J_u(J_u+1)-J_l(J_l+1)&#10; 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g_\mathrm{eff} &#10;B \ll 2500 G\]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=0.202 \,\, \mathrm{nm}\] &#10;&#10;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D=0.053 \,\, \mathrm{nm}\] 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p(\lambda)\right]\] 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r(\lambda)\right]\] 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=I_c\left[1-p_b(\lambda)\right]\] 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I_c p_b(\lambda) \frac{\sin^2\theta \cos 2\chi}{1+\cos^2 \theta}\] 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I_c p_b(\lambda) \frac{\sin^2\theta \sin 2\chi}{1+\cos^2 \theta}\] 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2I_c p_b(\lambda) \frac{\cos\theta}{1+\cos^2 \theta}\] 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=&#10;\frac{\lambda_0^2 e_0 B}{4\pi m c^2}&#10;\]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-I_c p_p(\lambda) \cos 2\chi\] 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-I_c p_p(\lambda) \sin 2\chi\] 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0\] 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lambda)=I_c p_r(\lambda) \frac{\sin^2\theta \cos 2\chi}{1+\cos^2 \theta}\] 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lambda)=I_c p_r(\lambda) \frac{\sin^2\theta \sin 2\chi}{1+\cos^2 \theta}\] 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=2I_c p_r(\lambda) \frac{\cos\theta}{1+\cos^2 \theta}\] 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lambda_B \approx 4.6686 \times&#10;10^{-10} \lambda_0^2 B&#10;\]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2\chi = \frac{U(\lambda)}{Q(\lambda)}\] 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2\cos \theta}{\sin^2 \theta} = &#10;\frac{V(\lambda)}{\sqrt{Q^2(\lambda)+U^(\lambda)}}\] 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\frac{\int V(\lambda) p(\lambda) \mathrm{d}\lambda}&#10;{\int I(\lambda) p(\lambda)\mathrm{d}\lambda}\]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B} \to \alpha \mathbf{B} \]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- \Delta \lambda_B g_\mathrm{eff} \cos \theta \frac{dI}{d\lambda}&#10; \]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=C_\parallel B_\parallel&#10; \]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\neq f(B)&#10; \]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X = X(d_c,\lambda_0,\lambda_F,\Delta \lambda_0,\Delta \lambda_F) \]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-\Delta \lambda_B g_\mathrm{eff} \cos \theta X\]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lambda) = &#10;k \exp \left[-\left( \frac{\lambda-\lambda_F}{\Delta \lambda_F} \right)^2 \right]&#10; \]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I_c \left[&#10;1-d_c \exp \left[-\left( \frac{\lambda-\lambda_0}{\Delta \lambda_p} \right)^2 \right]&#10;\right] \]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 = \frac{\int V(\lambda) p(\lambda)\mathrm{d}\lambda}&#10;{\int I(\lambda) p(\lambda)\mathrm{d}\lambda}\]&#10;&#10;&#10;\end{document}"/>
  <p:tag name="IGUANATEXSIZE" val="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 = \frac{\int Q(\lambda) p'(\lambda)\mathrm{d}\lambda}&#10;{\int I(\lambda) p'(\lambda)\mathrm{d}\lambda}\]&#10;&#10;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U = \frac{\int U(\lambda) p'(\lambda)\mathrm{d}\lambda}&#10;{\int I(\lambda) p'(\lambda)\mathrm{d}\lambda}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I_0}{d\tau_c} = I_0 - S_c + \kappa_L &#10;\eta(I_0-S_L) \]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=C_\perp B_\perp^2 \cos 2 \chi_B&#10; \]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bar Q(\lambda) \approx -\frac{1}{4}&#10;\Delta \lambda_B^2 \bar{G} \frac{d^2 I(\lambda)}{d\lambda^2}&#10;\]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Y = Y(d_c,\lambda_0,\lambda_F,\Delta \lambda_0,\Delta \lambda_F) \]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Q = -\frac{1}{4} \Delta \lambda_B^2 \bar{G} Y\]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U=C_\perp B_\perp^2 \sin 2 \chi_B&#10; \]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p(\lambda) = &#10;k \exp \left[-\left( \frac{\lambda-\lambda_F}{\Delta \lambda_F} \right)^2 \right]&#10; \]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I_c \left[&#10;1-d_c \exp \left[-\left( \frac{\lambda-\lambda_0}{\Delta \lambda_p} \right)^2 \right]&#10;\right] \]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pm V(\lambda) \right]&#10; \]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+^{(b)} - \lambda_-^{(b)} = &#10;2 g_\mathrm{eff} \Delta \lambda_B \cos \theta \]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+^{(g)} - \lambda_-^{(g)} = &#10;2 g_\mathrm{eff} \Delta \lambda_B \cos \theta 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Q_0}{d\tau_c} = (1+\kappa_L \eta) Q_0 \]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lambda_\pm^{(g)} = &#10;\frac{\int \left[ \frac{1}{2} I_c - I_\pm(\lambda) \right] &#10;\lambda \mathrm{d}\lambda}&#10;{\int \left[ \frac{1}{2} I_c - I_\pm(\lambda) \right] &#10; \mathrm{d}\lambda}\]&#10;&#10;&#10;\end{document}"/>
  <p:tag name="IGUANATEXSIZE" val="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pm V(\lambda) \right]&#10; \]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_\pm(\lambda) = \frac{1}{2} \left[&#10;I(\lambda) \mp g_\mathrm{eff} \Delta \lambda_B \cos \theta \frac{dI}{d\lambda}&#10; \right]&#10; \]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(P) = &#10;\frac{\int V(\lambda,P) p(\lambda)\mathrm{d}\lambda}&#10;{\int I(\lambda,P) p(\lambda)\mathrm{d}\lambda}\]&#10;&#10;&#10;\end{document}"/>
  <p:tag name="IGUANATEXSIZE" val="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{S_V}_\Sigma = &#10;\frac{\int_\Sigma \mathrm{d}S&#10;\int V(\lambda,P) p(\lambda) \mathrm{d}\lambda}&#10;{\int_\Sigma \mathrm{d}S \int I(\lambda,P) p(\lambda) \mathrm{d}\lambda}\]&#10;&#10;&#10;\end{document}"/>
  <p:tag name="IGUANATEXSIZE" val="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{S_V}_\Sigma = &#10;\frac{\int_\Sigma C_\parallel(P) B_\parallel(P) \mathcal{I}(P) dS}&#10;{\int_\Sigma \mathcal{I}(P) dS}\]&#10;&#10;&#10;\end{document}"/>
  <p:tag name="IGUANATEXSIZ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S_V(P) = &#10;\frac{\int V(\lambda,P) p(\lambda)\mathrm{d}\lambda}&#10;{\int I(\lambda,P) p(\lambda)\mathrm{d}\lambda}\]&#10;&#10;&#10;\end{document}"/>
  <p:tag name="IGUANATEXSIZE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(P) = \int I(\lambda,P) p(\lambda) \mathrm{d}\lambda\]&#10;&#10;&#10;\end{document}"/>
  <p:tag name="IGUANATEXSIZ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= &#10;\frac{\int_\Sigma C_\parallel(P) B_\parallel(P) \mathcal{I}(P) dS}&#10;{(C_\parallel)_q \int_\Sigma \mathcal{I}(P) dS}\]&#10;&#10;&#10;\end{document}"/>
  <p:tag name="IGUANATEXSIZE" val="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C_\parallel(P) = (C_\parallel)_q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U_0}{d\tau_c} = (1+\kappa_L \eta) U_0 \]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\frac{1}{A}&#10;\int_\Sigma B_\parallel(P) \mathrm{d}S\]&#10;&#10;&#10;\end{document}"/>
  <p:tag name="IGUANATEXSIZE" val="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&#10;\frac{f (C_\parallel)_m \mathcal{I}_m}&#10;{(C_\parallel)_q \left[ (1-f)\mathcal{I}_q + &#10;f \mathcal{I}_m\right]} (B_\parallel)_m\]&#10;&#10;&#10;\end{document}"/>
  <p:tag name="IGUANATEXSIZE" val="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q \]&#10;&#10;&#10;\end{document}"/>
  <p:tag name="IGUANATEXSIZE" val="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\]&#10;&#10;&#10;\end{document}"/>
  <p:tag name="IGUANATEXSIZE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 = &#10;\frac{f \Theta}{1-f+f\Theta} (B_\parallel)_m\]&#10;&#10;&#10;\end{document}"/>
  <p:tag name="IGUANATEXSIZ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= \Theta \mathcal{I}_q\]&#10;&#10;&#10;\end{document}"/>
  <p:tag name="IGUANATEXSIZE" val="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C_\parallel)_q = (C_\parallel)_m\]&#10;&#10;&#10;\end{document}"/>
  <p:tag name="IGUANATEXSIZE" val="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erp)_\mathrm{app} = &#10;\sqrt{\frac{f (C_\perp)_m \mathcal{I}'_m}&#10;{(C_\perp)_q \left[ (1-f)\mathcal{I}'_q + &#10;f \mathcal{I}'_m\right]}} (B_\perp)_m\]&#10;&#10;&#10;\end{document}"/>
  <p:tag name="IGUANATEXSIZE" val="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q \]&#10;&#10;&#10;\end{document}"/>
  <p:tag name="IGUANATEXSIZ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dV_0}{d\tau_c} = (1+\kappa_L \eta) V_0 \]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erp)_\mathrm{app} = &#10;\sqrt{\frac{f \Theta}{1-f+f\Theta}} (B_\perp)_m\]&#10;&#10;&#10;\end{document}"/>
  <p:tag name="IGUANATEXSIZE" val="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m = \Theta \mathcal{I}_q\]&#10;&#10;&#10;\end{document}"/>
  <p:tag name="IGUANATEXSIZE" val="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C_\parallel)_q = (C_\parallel)_m\]&#10;&#10;&#10;\end{document}"/>
  <p:tag name="IGUANATEXSIZE" val="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\theta_\mathrm{app} = &#10;\frac{(B_\perp)_\mathrm{app}}{(B_\parallel)_\mathrm{app})} = &#10;\frac{\tan \theta_m}{\sqrt{x}}&#10;\]&#10;\end{document}"/>
  <p:tag name="IGUANATEXSIZE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x = \frac{f \Theta}{1-f+f\Theta} \]&#10;&#10;&#10;\end{document}"/>
  <p:tag name="IGUANATEXSIZE" val="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\lambda_\pm^{(g)})_\Sigma = &#10;\frac{\int_\Sigma \mathrm{d}S&#10;\int \left[ \frac{1}{2}I_c(P) - I_\pm(\lambda,P) \right] \lambda&#10;\mathrm{d}\lambda}{\int_\Sigma \mathrm{d}S&#10;\int \left[ \frac{1}{2}I_c(P) - I_\pm(\lambda,P) \right] \lambda&#10;\mathrm{d}\lambda}\]&#10;&#10;&#10;\end{document}"/>
  <p:tag name="IGUANATEXSIZ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(B_\parallel)_\mathrm{app}= &#10;\frac{\int_\Sigma B_\parallel(P) \mathcal{I}(P) dS}&#10;{\int_\Sigma \mathcal{I}(P) dS}\]&#10;&#10;&#10;\end{document}"/>
  <p:tag name="IGUANATEXSIZE" val="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cal{I}_\pm(P) = \int \left[ \frac{1}{2}&#10;I_c(P) - I_\pm(\lambda,P) \right] \mathrm{d}\lambda \]&#10;&#10;&#10;\end{document}"/>
  <p:tag name="IGUANATEXSIZ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R = \frac{(S_V)_1}{(S_V)_2} = &#10;\frac{(g_\mathrm{eff})_1}{(g_\mathrm{eff})_2} \]&#10;&#10;&#10;\end{document}"/>
  <p:tag name="IGUANATEXSIZE" val="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R = \frac{(S_V)_1}{(S_V)_2} &lt; &#10;\frac{(g_\mathrm{eff})_1}{(g_\mathrm{eff})_2} 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80854</TotalTime>
  <Words>1027</Words>
  <Application>Microsoft Office PowerPoint</Application>
  <PresentationFormat>On-screen Show (4:3)</PresentationFormat>
  <Paragraphs>222</Paragraphs>
  <Slides>47</Slides>
  <Notes>34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349</cp:revision>
  <dcterms:created xsi:type="dcterms:W3CDTF">2010-04-26T10:49:11Z</dcterms:created>
  <dcterms:modified xsi:type="dcterms:W3CDTF">2015-05-20T20:21:26Z</dcterms:modified>
</cp:coreProperties>
</file>